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4"/>
  </p:notesMasterIdLst>
  <p:handoutMasterIdLst>
    <p:handoutMasterId r:id="rId35"/>
  </p:handoutMasterIdLst>
  <p:sldIdLst>
    <p:sldId id="257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74" r:id="rId22"/>
    <p:sldId id="291" r:id="rId23"/>
    <p:sldId id="260" r:id="rId24"/>
    <p:sldId id="269" r:id="rId25"/>
    <p:sldId id="273" r:id="rId26"/>
    <p:sldId id="272" r:id="rId27"/>
    <p:sldId id="286" r:id="rId28"/>
    <p:sldId id="288" r:id="rId29"/>
    <p:sldId id="261" r:id="rId30"/>
    <p:sldId id="290" r:id="rId31"/>
    <p:sldId id="276" r:id="rId32"/>
    <p:sldId id="27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74"/>
            <p14:sldId id="291"/>
            <p14:sldId id="260"/>
            <p14:sldId id="269"/>
            <p14:sldId id="273"/>
            <p14:sldId id="272"/>
            <p14:sldId id="286"/>
            <p14:sldId id="288"/>
            <p14:sldId id="261"/>
            <p14:sldId id="290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76966" autoAdjust="0"/>
  </p:normalViewPr>
  <p:slideViewPr>
    <p:cSldViewPr snapToGrid="0">
      <p:cViewPr varScale="1">
        <p:scale>
          <a:sx n="56" d="100"/>
          <a:sy n="56" d="100"/>
        </p:scale>
        <p:origin x="12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7BDD2A-52CB-4CF4-8668-0580D12A3E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BEACA-E71E-42B8-9414-78D149EC44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DCD28-2B06-455B-ACA0-6C8CE18D0204}" type="datetimeFigureOut">
              <a:rPr lang="en-IN" smtClean="0"/>
              <a:t>21-09-2018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9ACF-922F-49C6-AC52-8275AF2A60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EC38F-3C26-4A35-BF58-5BE17BE0C7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D7348-5F5F-4B41-B8FD-0B6531E58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332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Inbuilt Connectors</a:t>
            </a:r>
            <a:r>
              <a:rPr lang="en-IN" dirty="0"/>
              <a:t> - There are plenty of inbuilt connectors, triggers and actions that cover many of the common business scenarios. An example is performing sentiment analysis for a topic on Twitter.</a:t>
            </a:r>
          </a:p>
          <a:p>
            <a:r>
              <a:rPr lang="en-IN" b="1" dirty="0"/>
              <a:t>Extensibility</a:t>
            </a:r>
            <a:r>
              <a:rPr lang="en-IN" dirty="0"/>
              <a:t> - If the list of connectors do not meet your need, you can create your own custom APIs, Azure Functions and integrate them to the workflow.</a:t>
            </a:r>
          </a:p>
          <a:p>
            <a:r>
              <a:rPr lang="en-IN" b="1" dirty="0"/>
              <a:t>Integration</a:t>
            </a:r>
            <a:r>
              <a:rPr lang="en-IN" dirty="0"/>
              <a:t> - You can connect disparate systems together. You can integrate your on-premise legacy systems with the new ones in the cloud. Also, you can integrate different </a:t>
            </a:r>
            <a:r>
              <a:rPr lang="en-IN" dirty="0" err="1"/>
              <a:t>LogicApps</a:t>
            </a:r>
            <a:r>
              <a:rPr lang="en-IN" dirty="0"/>
              <a:t> together.</a:t>
            </a:r>
          </a:p>
          <a:p>
            <a:r>
              <a:rPr lang="en-IN" b="1" dirty="0"/>
              <a:t>Templates</a:t>
            </a:r>
            <a:r>
              <a:rPr lang="en-IN" dirty="0"/>
              <a:t> - There are plenty of predefined templates that are available for common business cases, like HTTP Request-Response, that greatly simplify the work of the development team. Templates are the fastest way to get started with the power of </a:t>
            </a:r>
            <a:r>
              <a:rPr lang="en-IN" dirty="0" err="1"/>
              <a:t>LogicApps</a:t>
            </a:r>
            <a:r>
              <a:rPr lang="en-IN" dirty="0"/>
              <a:t>.</a:t>
            </a:r>
          </a:p>
          <a:p>
            <a:r>
              <a:rPr lang="en-IN" b="1" dirty="0"/>
              <a:t>DevOps Support-</a:t>
            </a:r>
            <a:r>
              <a:rPr lang="en-IN" dirty="0"/>
              <a:t>It supports the continuous integration and continuous deployment methodology.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4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5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7.sv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F769B-E74C-4503-9BB2-8D83F96858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12" y="5349722"/>
            <a:ext cx="1341991" cy="7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52580" y="4766708"/>
            <a:ext cx="1924953" cy="205690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7953" y="6324626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5" y="1158317"/>
            <a:ext cx="11062699" cy="1793090"/>
          </a:xfrm>
        </p:spPr>
        <p:txBody>
          <a:bodyPr/>
          <a:lstStyle/>
          <a:p>
            <a:br>
              <a:rPr lang="en-US" sz="6600" b="1" dirty="0"/>
            </a:br>
            <a:r>
              <a:rPr lang="en-US" sz="6600" b="1" dirty="0"/>
              <a:t>What's New in Azure Serverless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F5C8E-D672-469E-B9C4-04B98F409E98}"/>
              </a:ext>
            </a:extLst>
          </p:cNvPr>
          <p:cNvSpPr/>
          <p:nvPr/>
        </p:nvSpPr>
        <p:spPr>
          <a:xfrm>
            <a:off x="5561162" y="3429000"/>
            <a:ext cx="66308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Alagunila Meganathan </a:t>
            </a:r>
          </a:p>
          <a:p>
            <a:r>
              <a:rPr lang="en-IN" sz="24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Founder &amp; CEO- </a:t>
            </a:r>
            <a:r>
              <a:rPr lang="en-IN" sz="2400" b="1" dirty="0" err="1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InnovoTree</a:t>
            </a:r>
            <a:r>
              <a:rPr lang="en-IN" sz="24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 Technologies Microsoft MVP</a:t>
            </a:r>
          </a:p>
          <a:p>
            <a:r>
              <a:rPr lang="en-US" sz="24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     </a:t>
            </a:r>
            <a:r>
              <a:rPr lang="en-US" sz="2400" b="1" dirty="0" err="1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NilaMeganathan</a:t>
            </a:r>
            <a:endParaRPr lang="en-US" sz="2400" b="1" dirty="0">
              <a:gradFill>
                <a:gsLst>
                  <a:gs pos="91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EF30B9-7264-4F96-990E-8CE0E634BD8D}"/>
              </a:ext>
            </a:extLst>
          </p:cNvPr>
          <p:cNvSpPr/>
          <p:nvPr/>
        </p:nvSpPr>
        <p:spPr>
          <a:xfrm>
            <a:off x="701614" y="3429000"/>
            <a:ext cx="66308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Kuppurasu Nagaraj</a:t>
            </a:r>
          </a:p>
          <a:p>
            <a:r>
              <a:rPr lang="en-IN" sz="24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Software Engineer - BizTalk360</a:t>
            </a:r>
          </a:p>
          <a:p>
            <a:r>
              <a:rPr lang="en-IN" sz="24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MVP</a:t>
            </a:r>
          </a:p>
          <a:p>
            <a:r>
              <a:rPr lang="en-US" sz="24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     kuppurasu360</a:t>
            </a:r>
          </a:p>
        </p:txBody>
      </p:sp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CF2EA52-E628-4D30-BD2C-8B1799FBE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14" y="4665116"/>
            <a:ext cx="554254" cy="554254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57876A-6E0E-412C-A57A-174134F5E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41" y="4726650"/>
            <a:ext cx="554254" cy="5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88A86-D1C6-44EE-AA41-F3883FAF5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338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No code designer for rapid creation </a:t>
            </a:r>
          </a:p>
          <a:p>
            <a:pPr>
              <a:lnSpc>
                <a:spcPct val="150000"/>
              </a:lnSpc>
            </a:pPr>
            <a:r>
              <a:rPr lang="en-IN" dirty="0"/>
              <a:t>Use with custom API apps of your own </a:t>
            </a:r>
          </a:p>
          <a:p>
            <a:pPr>
              <a:lnSpc>
                <a:spcPct val="150000"/>
              </a:lnSpc>
            </a:pPr>
            <a:r>
              <a:rPr lang="en-IN" dirty="0"/>
              <a:t>Custom APIs and connectors you can extend into your own applications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135A2E-22E0-478E-8405-456F83B5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sz="3200" dirty="0"/>
              <a:t>Continued..</a:t>
            </a:r>
          </a:p>
        </p:txBody>
      </p:sp>
    </p:spTree>
    <p:extLst>
      <p:ext uri="{BB962C8B-B14F-4D97-AF65-F5344CB8AC3E}">
        <p14:creationId xmlns:p14="http://schemas.microsoft.com/office/powerpoint/2010/main" val="3718230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DD0FB2-5469-4A18-9F98-96ABCA52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Templates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1BD6AC-8EBD-4DB0-A453-DAEF2F13C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622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It</a:t>
            </a:r>
            <a:r>
              <a:rPr lang="en-US" sz="3200" b="1" dirty="0"/>
              <a:t> </a:t>
            </a:r>
            <a:r>
              <a:rPr lang="en-US" sz="3200" dirty="0"/>
              <a:t>has predefined templates that you can use to quickly automate and get started. Templates are available for work with: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endParaRPr lang="en-IN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D45C5B-CE69-4B5E-86FD-A76D0477E3C4}"/>
              </a:ext>
            </a:extLst>
          </p:cNvPr>
          <p:cNvSpPr/>
          <p:nvPr/>
        </p:nvSpPr>
        <p:spPr>
          <a:xfrm>
            <a:off x="2873642" y="2766465"/>
            <a:ext cx="8894618" cy="443256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j-lt"/>
              </a:rPr>
              <a:t>Approval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j-lt"/>
              </a:rPr>
              <a:t>Button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j-lt"/>
              </a:rPr>
              <a:t>Collect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j-lt"/>
              </a:rPr>
              <a:t>Email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j-lt"/>
              </a:rPr>
              <a:t>Events and calendar </a:t>
            </a:r>
          </a:p>
          <a:p>
            <a:pPr>
              <a:lnSpc>
                <a:spcPct val="150000"/>
              </a:lnSpc>
            </a:pPr>
            <a:endParaRPr lang="en-IN" sz="3200" b="1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j-lt"/>
              </a:rPr>
              <a:t>Mobile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j-lt"/>
              </a:rPr>
              <a:t>Notifications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j-lt"/>
              </a:rPr>
              <a:t>Productivity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j-lt"/>
              </a:rPr>
              <a:t>Social Media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j-lt"/>
              </a:rPr>
              <a:t>Sync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3200" b="1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3811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584DC2-8646-4CFD-BE87-FD30F6BD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Workflow of Azure Logic Apps</a:t>
            </a:r>
            <a:endParaRPr lang="en-IN" b="1" dirty="0"/>
          </a:p>
        </p:txBody>
      </p:sp>
      <p:pic>
        <p:nvPicPr>
          <p:cNvPr id="4" name="Picture 2" descr="Azure">
            <a:extLst>
              <a:ext uri="{FF2B5EF4-FFF2-40B4-BE49-F238E27FC236}">
                <a16:creationId xmlns:a16="http://schemas.microsoft.com/office/drawing/2014/main" id="{8683667F-6735-40EA-B7A6-37237C75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15" y="2255204"/>
            <a:ext cx="10596769" cy="234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3873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95960-AFBC-4840-9F43-E8E11255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pPr algn="r"/>
            <a:r>
              <a:rPr lang="en-IN" sz="3600" dirty="0"/>
              <a:t>Continued..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9336C33-45CD-477C-9ED3-A9228CC9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23" y="1000664"/>
            <a:ext cx="6979383" cy="54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78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A4634-55FA-4A77-BFDF-AE735022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 apps connectors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63657-F7AA-4E22-A77E-FF2E474B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34" y="982142"/>
            <a:ext cx="6616289" cy="57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3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E69D54-F329-4801-B302-A82DC5F5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C24A6-2B1D-4D82-8559-10D72B668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09" t="24028" r="25341" b="30900"/>
          <a:stretch/>
        </p:blipFill>
        <p:spPr>
          <a:xfrm>
            <a:off x="2275542" y="1636665"/>
            <a:ext cx="8132101" cy="42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224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F63F1-9FED-43D7-86ED-DA81D95E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B2EFA-E8A8-437F-9088-00C11B578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06" y="1189176"/>
            <a:ext cx="10427387" cy="50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3305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65090-9330-428F-92C3-59C81481DD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886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3600" b="1" dirty="0"/>
              <a:t>Inbuilt Connectors</a:t>
            </a:r>
          </a:p>
          <a:p>
            <a:pPr>
              <a:lnSpc>
                <a:spcPct val="150000"/>
              </a:lnSpc>
            </a:pPr>
            <a:r>
              <a:rPr lang="en-IN" sz="3600" b="1" dirty="0"/>
              <a:t>Extensibility</a:t>
            </a:r>
          </a:p>
          <a:p>
            <a:pPr>
              <a:lnSpc>
                <a:spcPct val="150000"/>
              </a:lnSpc>
            </a:pPr>
            <a:r>
              <a:rPr lang="en-IN" sz="3600" b="1" dirty="0"/>
              <a:t>Integration</a:t>
            </a:r>
          </a:p>
          <a:p>
            <a:pPr>
              <a:lnSpc>
                <a:spcPct val="150000"/>
              </a:lnSpc>
            </a:pPr>
            <a:r>
              <a:rPr lang="en-IN" sz="3600" b="1" dirty="0"/>
              <a:t>DevOps Support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0349B-DA91-4CE0-AADE-8A39932C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17078524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935" y="972943"/>
            <a:ext cx="10010687" cy="25976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6600" b="1" dirty="0"/>
              <a:t>Demo</a:t>
            </a:r>
            <a:br>
              <a:rPr lang="en-US" dirty="0"/>
            </a:br>
            <a:r>
              <a:rPr lang="en-US" sz="4400" dirty="0"/>
              <a:t>Syncing your OneDrive and Google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B44F0-B81F-4EAB-A3B5-0ABCEBC8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501" y="1918181"/>
            <a:ext cx="2932056" cy="365106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50443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Evolution of Application Platforms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97244-0D65-4012-9EAB-4417AEFC3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1504950"/>
            <a:ext cx="121634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Azure Functions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10CA46-F79B-4608-9D10-B89B239C862B}"/>
              </a:ext>
            </a:extLst>
          </p:cNvPr>
          <p:cNvSpPr/>
          <p:nvPr/>
        </p:nvSpPr>
        <p:spPr>
          <a:xfrm>
            <a:off x="718868" y="3591967"/>
            <a:ext cx="6630838" cy="196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6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Kuppurasu Nagaraj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Software Engineer - BizTalk360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MVP</a:t>
            </a:r>
            <a:endParaRPr lang="en-US" sz="2400" b="1" dirty="0">
              <a:gradFill>
                <a:gsLst>
                  <a:gs pos="91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294BB6-4F5C-477C-A595-AB6628889EA4}"/>
              </a:ext>
            </a:extLst>
          </p:cNvPr>
          <p:cNvGrpSpPr/>
          <p:nvPr/>
        </p:nvGrpSpPr>
        <p:grpSpPr>
          <a:xfrm>
            <a:off x="718868" y="5603298"/>
            <a:ext cx="3299040" cy="554254"/>
            <a:chOff x="3917554" y="4790103"/>
            <a:chExt cx="3299040" cy="554254"/>
          </a:xfrm>
        </p:grpSpPr>
        <p:pic>
          <p:nvPicPr>
            <p:cNvPr id="5" name="Picture 2" descr="Image result for twitter icon transparent">
              <a:extLst>
                <a:ext uri="{FF2B5EF4-FFF2-40B4-BE49-F238E27FC236}">
                  <a16:creationId xmlns:a16="http://schemas.microsoft.com/office/drawing/2014/main" id="{0DF5632B-9F11-4001-830F-BDF35506E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554" y="4790103"/>
              <a:ext cx="530160" cy="554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B3A62C-A474-4FF9-AC30-526DA1456720}"/>
                </a:ext>
              </a:extLst>
            </p:cNvPr>
            <p:cNvSpPr/>
            <p:nvPr/>
          </p:nvSpPr>
          <p:spPr>
            <a:xfrm>
              <a:off x="5098707" y="4853125"/>
              <a:ext cx="21178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400" dirty="0">
                  <a:ea typeface="Lato" panose="020F0502020204030203" pitchFamily="34" charset="0"/>
                  <a:cs typeface="Segoe UI" panose="020B0502040204020203" pitchFamily="34" charset="0"/>
                </a:rPr>
                <a:t>kuppurasu360</a:t>
              </a:r>
            </a:p>
          </p:txBody>
        </p:sp>
        <p:pic>
          <p:nvPicPr>
            <p:cNvPr id="7" name="Picture 4" descr="Image result for facebook icon transparent background">
              <a:extLst>
                <a:ext uri="{FF2B5EF4-FFF2-40B4-BE49-F238E27FC236}">
                  <a16:creationId xmlns:a16="http://schemas.microsoft.com/office/drawing/2014/main" id="{B6127AD3-F6EB-40FD-AFB9-1C8E9C89D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122" y="4913588"/>
              <a:ext cx="526082" cy="296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Image result for linkedin icon transparent background">
              <a:extLst>
                <a:ext uri="{FF2B5EF4-FFF2-40B4-BE49-F238E27FC236}">
                  <a16:creationId xmlns:a16="http://schemas.microsoft.com/office/drawing/2014/main" id="{3DF2D3D3-DB90-44D8-89E5-883E425AB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278" y="4913588"/>
              <a:ext cx="349622" cy="30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BCE47-4ADC-4F1A-847D-18907658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Azure Functions = Events + Code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2281C-F868-4C67-8494-6F12022B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09" y="1662333"/>
            <a:ext cx="8409524" cy="3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206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47E9CA-DE18-4BF8-B6ED-A76C66009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001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000" dirty="0"/>
              <a:t>Fully managed compute environment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High reliability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Security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Auto-scaling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Pay-per-use (Consumption plan)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Less boilerplate code to write/maintain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Integrate easily with range of services</a:t>
            </a:r>
            <a:endParaRPr lang="en-IN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6D55D8-7590-4567-B97C-1EDA7363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Azure Functions?</a:t>
            </a:r>
          </a:p>
        </p:txBody>
      </p:sp>
    </p:spTree>
    <p:extLst>
      <p:ext uri="{BB962C8B-B14F-4D97-AF65-F5344CB8AC3E}">
        <p14:creationId xmlns:p14="http://schemas.microsoft.com/office/powerpoint/2010/main" val="19390541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05FAB5-EF6B-48DC-A61A-16021E1E2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0559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000" dirty="0"/>
              <a:t>Scheduled jobs that run on continuous or triggered schedule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Processing a Http request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Process a message arriving on a Message queue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Run a custom Function manually</a:t>
            </a:r>
            <a:endParaRPr lang="en-IN" sz="4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C20581-FA4B-43AE-9FAE-3D5349B6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of Functions</a:t>
            </a:r>
          </a:p>
        </p:txBody>
      </p:sp>
    </p:spTree>
    <p:extLst>
      <p:ext uri="{BB962C8B-B14F-4D97-AF65-F5344CB8AC3E}">
        <p14:creationId xmlns:p14="http://schemas.microsoft.com/office/powerpoint/2010/main" val="3873616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457A0-E453-4F51-901F-6B8578F80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651"/>
          </a:xfrm>
        </p:spPr>
        <p:txBody>
          <a:bodyPr/>
          <a:lstStyle/>
          <a:p>
            <a:r>
              <a:rPr lang="en-US" dirty="0"/>
              <a:t>Bash</a:t>
            </a:r>
          </a:p>
          <a:p>
            <a:r>
              <a:rPr lang="en-US" dirty="0"/>
              <a:t>Batch (really?)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F#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PowerShell (yay!)</a:t>
            </a:r>
          </a:p>
          <a:p>
            <a:r>
              <a:rPr lang="en-US" dirty="0"/>
              <a:t>Python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ACF1F6-6997-4268-B430-BAA6C941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Supported Languages</a:t>
            </a:r>
          </a:p>
        </p:txBody>
      </p:sp>
    </p:spTree>
    <p:extLst>
      <p:ext uri="{BB962C8B-B14F-4D97-AF65-F5344CB8AC3E}">
        <p14:creationId xmlns:p14="http://schemas.microsoft.com/office/powerpoint/2010/main" val="31689024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61442-AA18-42C9-AFE2-53D882C7A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15630"/>
            <a:ext cx="11653523" cy="1391407"/>
          </a:xfrm>
        </p:spPr>
        <p:txBody>
          <a:bodyPr/>
          <a:lstStyle/>
          <a:p>
            <a:r>
              <a:rPr lang="en-US" dirty="0"/>
              <a:t>Write stateful functions in a serverless environment.</a:t>
            </a:r>
            <a:endParaRPr lang="en-US" sz="28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6CB496-AEB8-49F2-B297-6DACCE0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Chaining Azure Functions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DFB6051-6303-4595-894E-28F1FB8A7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2368053"/>
            <a:ext cx="7188199" cy="301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6810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56" y="1311333"/>
            <a:ext cx="10010687" cy="27826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Azure Function Demo </a:t>
            </a:r>
            <a:br>
              <a:rPr lang="en-US" dirty="0"/>
            </a:br>
            <a:r>
              <a:rPr lang="en-US" dirty="0"/>
              <a:t>             – Voting App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Voting App Architecture">
            <a:extLst>
              <a:ext uri="{FF2B5EF4-FFF2-40B4-BE49-F238E27FC236}">
                <a16:creationId xmlns:a16="http://schemas.microsoft.com/office/drawing/2014/main" id="{C20D4579-D844-4286-B50B-45E53250F0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5ED9C-3CF9-48EF-850B-3CFB292FD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7" b="14081"/>
          <a:stretch/>
        </p:blipFill>
        <p:spPr>
          <a:xfrm>
            <a:off x="834191" y="1335656"/>
            <a:ext cx="10828417" cy="38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6892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B44F0-B81F-4EAB-A3B5-0ABCEBC8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501" y="1918181"/>
            <a:ext cx="2932056" cy="365106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0199387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37C25C00-CA0E-4C38-929D-D880E2742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32" y="2116862"/>
            <a:ext cx="4598846" cy="24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1041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8927A3-9013-477F-8323-FA0A99CB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Application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38F6C-5B71-49D6-B0F2-EE38EF30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504950"/>
            <a:ext cx="113442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088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202E57-2F99-4DE4-A27B-F7D249BAA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24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93D805-6D32-47F3-9E25-C5B3B7C8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Serverless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903F252-352F-4C1E-8D1C-308BBD835A67}"/>
              </a:ext>
            </a:extLst>
          </p:cNvPr>
          <p:cNvSpPr txBox="1">
            <a:spLocks/>
          </p:cNvSpPr>
          <p:nvPr/>
        </p:nvSpPr>
        <p:spPr>
          <a:xfrm>
            <a:off x="838200" y="1644424"/>
            <a:ext cx="2664125" cy="523292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Servers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32AE-BBC4-4915-93F1-8A40771B1A1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173E30-8D43-43BA-9C8B-0C6B0D93C555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5AB1941-465D-4E7A-A467-B23E82B1FE3B}"/>
              </a:ext>
            </a:extLst>
          </p:cNvPr>
          <p:cNvSpPr txBox="1">
            <a:spLocks/>
          </p:cNvSpPr>
          <p:nvPr/>
        </p:nvSpPr>
        <p:spPr>
          <a:xfrm>
            <a:off x="3936086" y="1644424"/>
            <a:ext cx="3108820" cy="52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Not Really?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13C7E-5977-4ECB-A0EE-AD85CB676D1D}"/>
              </a:ext>
            </a:extLst>
          </p:cNvPr>
          <p:cNvSpPr/>
          <p:nvPr/>
        </p:nvSpPr>
        <p:spPr>
          <a:xfrm>
            <a:off x="838200" y="2167716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It does not mean there are no servers involved.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It just means you aren’t managing servers </a:t>
            </a:r>
            <a:endParaRPr lang="en-IN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722CD-5F52-4457-8070-50356016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80" y="3155087"/>
            <a:ext cx="1371600" cy="332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EE1CE-37FE-40D5-BCE9-76A65F2F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87" y="3317011"/>
            <a:ext cx="1571625" cy="3000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9C5AC-981F-4EFC-BED2-B3275AAE8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280" y="3269385"/>
            <a:ext cx="13525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2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50B474-9D1E-47D1-BE23-D084DFAA1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7C9BFB-1007-453A-845C-E170D32B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Why Serverless is great?</a:t>
            </a:r>
          </a:p>
        </p:txBody>
      </p:sp>
      <p:pic>
        <p:nvPicPr>
          <p:cNvPr id="4" name="Picture 2" descr="Image result for Dev Ops">
            <a:extLst>
              <a:ext uri="{FF2B5EF4-FFF2-40B4-BE49-F238E27FC236}">
                <a16:creationId xmlns:a16="http://schemas.microsoft.com/office/drawing/2014/main" id="{A05E488F-B907-443D-98E2-1988B4439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5" y="2623961"/>
            <a:ext cx="3143250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faster time to market">
            <a:extLst>
              <a:ext uri="{FF2B5EF4-FFF2-40B4-BE49-F238E27FC236}">
                <a16:creationId xmlns:a16="http://schemas.microsoft.com/office/drawing/2014/main" id="{6D95802F-233A-4CE9-84AF-D3224C91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2504899"/>
            <a:ext cx="3543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business logic">
            <a:extLst>
              <a:ext uri="{FF2B5EF4-FFF2-40B4-BE49-F238E27FC236}">
                <a16:creationId xmlns:a16="http://schemas.microsoft.com/office/drawing/2014/main" id="{E7F21E27-E27E-4C4B-BEBC-82ACBE744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3819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2341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090850-42BD-41CD-8DA1-9C11E8D6E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4" t="14746" r="606" b="2588"/>
          <a:stretch/>
        </p:blipFill>
        <p:spPr>
          <a:xfrm>
            <a:off x="609756" y="1328469"/>
            <a:ext cx="10466562" cy="49467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7E8BF8-9619-4B8A-8603-2BCC04DF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IN" b="1" dirty="0"/>
              <a:t>Microsoft Serverless Services </a:t>
            </a:r>
          </a:p>
        </p:txBody>
      </p:sp>
    </p:spTree>
    <p:extLst>
      <p:ext uri="{BB962C8B-B14F-4D97-AF65-F5344CB8AC3E}">
        <p14:creationId xmlns:p14="http://schemas.microsoft.com/office/powerpoint/2010/main" val="12143910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5B42-09E1-46F2-BC72-A0B35A1A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AU" sz="7200" dirty="0"/>
              <a:t>Azure Logic Apps</a:t>
            </a:r>
            <a:endParaRPr lang="en-IN" sz="7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23493-A3E0-42AF-A8B8-0F3DC26521CC}"/>
              </a:ext>
            </a:extLst>
          </p:cNvPr>
          <p:cNvSpPr/>
          <p:nvPr/>
        </p:nvSpPr>
        <p:spPr>
          <a:xfrm>
            <a:off x="718868" y="3591967"/>
            <a:ext cx="6630838" cy="2516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6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Alagunila Meganathan 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Founder &amp; CEO- </a:t>
            </a:r>
            <a:r>
              <a:rPr lang="en-IN" sz="2400" b="1" dirty="0" err="1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InnovoTree</a:t>
            </a:r>
            <a:r>
              <a:rPr lang="en-IN" sz="24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 Technologies Microsoft MVP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      </a:t>
            </a:r>
            <a:r>
              <a:rPr lang="en-IN" sz="2400" b="1" dirty="0" err="1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NilaMeganathan</a:t>
            </a:r>
            <a:endParaRPr lang="en-US" sz="2400" b="1" dirty="0">
              <a:gradFill>
                <a:gsLst>
                  <a:gs pos="91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31C2ECB-5235-4A32-98A0-0E5824105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8" y="5603298"/>
            <a:ext cx="554254" cy="5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34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98725-68F4-465E-8CD6-89D456A90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103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Logic App helps us </a:t>
            </a:r>
            <a:r>
              <a:rPr lang="en-US" sz="4000" b="1" dirty="0"/>
              <a:t>work smarter </a:t>
            </a:r>
            <a:r>
              <a:rPr lang="en-US" sz="3200" dirty="0"/>
              <a:t>by automating workflows across our favorite apps and services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89563-5199-433C-8644-ED956E95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3FEC3-5998-4514-8BC5-32044F15C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7" t="34195" r="8478" b="23079"/>
          <a:stretch/>
        </p:blipFill>
        <p:spPr>
          <a:xfrm>
            <a:off x="1190910" y="3288358"/>
            <a:ext cx="9810179" cy="23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1018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11245976-3b4d-4794-a754-317688483df2"/>
    <ds:schemaRef ds:uri="569b343d-e775-480b-9b2b-6a6986deb9b0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2754</TotalTime>
  <Words>439</Words>
  <Application>Microsoft Office PowerPoint</Application>
  <PresentationFormat>Widescreen</PresentationFormat>
  <Paragraphs>94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Lato</vt:lpstr>
      <vt:lpstr>Segoe UI</vt:lpstr>
      <vt:lpstr>Segoe UI Light</vt:lpstr>
      <vt:lpstr>Wingdings</vt:lpstr>
      <vt:lpstr>Dotnet_Template</vt:lpstr>
      <vt:lpstr> What's New in Azure Serverless</vt:lpstr>
      <vt:lpstr>Evolution of Application Platforms</vt:lpstr>
      <vt:lpstr>Application Scenario</vt:lpstr>
      <vt:lpstr>PowerPoint Presentation</vt:lpstr>
      <vt:lpstr>Serverless</vt:lpstr>
      <vt:lpstr>Why Serverless is great?</vt:lpstr>
      <vt:lpstr>Microsoft Serverless Services </vt:lpstr>
      <vt:lpstr>Azure Logic Apps</vt:lpstr>
      <vt:lpstr>Introduction</vt:lpstr>
      <vt:lpstr>Continued..</vt:lpstr>
      <vt:lpstr>Templates</vt:lpstr>
      <vt:lpstr>Workflow of Azure Logic Apps</vt:lpstr>
      <vt:lpstr>Continued..</vt:lpstr>
      <vt:lpstr>Logic apps connectors</vt:lpstr>
      <vt:lpstr>Limits</vt:lpstr>
      <vt:lpstr>Pricing</vt:lpstr>
      <vt:lpstr>Pros</vt:lpstr>
      <vt:lpstr>Demo Syncing your OneDrive and Google Drive</vt:lpstr>
      <vt:lpstr>PowerPoint Presentation</vt:lpstr>
      <vt:lpstr>Azure Functions </vt:lpstr>
      <vt:lpstr>Azure Functions = Events + Code</vt:lpstr>
      <vt:lpstr>Why Azure Functions?</vt:lpstr>
      <vt:lpstr>Type of Functions</vt:lpstr>
      <vt:lpstr>Supported Languages</vt:lpstr>
      <vt:lpstr>Chaining Azure Functions</vt:lpstr>
      <vt:lpstr>Azure Function Demo               – Voting App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Kuppurasu Nagaraj</cp:lastModifiedBy>
  <cp:revision>51</cp:revision>
  <dcterms:created xsi:type="dcterms:W3CDTF">2018-01-09T22:22:16Z</dcterms:created>
  <dcterms:modified xsi:type="dcterms:W3CDTF">2018-09-21T09:58:46Z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